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9"/>
  </p:notesMasterIdLst>
  <p:sldIdLst>
    <p:sldId id="3304" r:id="rId5"/>
    <p:sldId id="3308" r:id="rId6"/>
    <p:sldId id="3311" r:id="rId7"/>
    <p:sldId id="3312" r:id="rId8"/>
  </p:sldIdLst>
  <p:sldSz cx="12192000" cy="6858000"/>
  <p:notesSz cx="6858000" cy="9144000"/>
  <p:embeddedFontLst>
    <p:embeddedFont>
      <p:font typeface="Adrianna" panose="020B060402020202020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C6AD"/>
    <a:srgbClr val="4D2D78"/>
    <a:srgbClr val="F05132"/>
    <a:srgbClr val="083B52"/>
    <a:srgbClr val="F0624B"/>
    <a:srgbClr val="63D4B4"/>
    <a:srgbClr val="54B99D"/>
    <a:srgbClr val="61D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font" Target="fonts/font4.fntdata" Id="rId13" /><Relationship Type="http://schemas.openxmlformats.org/officeDocument/2006/relationships/theme" Target="theme/theme1.xml" Id="rId21" /><Relationship Type="http://schemas.openxmlformats.org/officeDocument/2006/relationships/slide" Target="slides/slide3.xml" Id="rId7" /><Relationship Type="http://schemas.openxmlformats.org/officeDocument/2006/relationships/font" Target="fonts/font3.fntdata" Id="rId12" /><Relationship Type="http://schemas.openxmlformats.org/officeDocument/2006/relationships/font" Target="fonts/font8.fntdata" Id="rId17" /><Relationship Type="http://schemas.openxmlformats.org/officeDocument/2006/relationships/font" Target="fonts/font7.fntdata" Id="rId16" /><Relationship Type="http://schemas.openxmlformats.org/officeDocument/2006/relationships/viewProps" Target="viewProps.xml" Id="rId20" /><Relationship Type="http://schemas.openxmlformats.org/officeDocument/2006/relationships/slide" Target="slides/slide2.xml" Id="rId6" /><Relationship Type="http://schemas.openxmlformats.org/officeDocument/2006/relationships/font" Target="fonts/font2.fntdata" Id="rId11" /><Relationship Type="http://schemas.openxmlformats.org/officeDocument/2006/relationships/slide" Target="slides/slide1.xml" Id="rId5" /><Relationship Type="http://schemas.openxmlformats.org/officeDocument/2006/relationships/font" Target="fonts/font6.fntdata" Id="rId15" /><Relationship Type="http://schemas.openxmlformats.org/officeDocument/2006/relationships/font" Target="fonts/font1.fntdata" Id="rId10" /><Relationship Type="http://schemas.openxmlformats.org/officeDocument/2006/relationships/presProps" Target="presProps.xml" Id="rId19" /><Relationship Type="http://schemas.openxmlformats.org/officeDocument/2006/relationships/slideMaster" Target="slideMasters/slideMaster1.xml" Id="rId4" /><Relationship Type="http://schemas.openxmlformats.org/officeDocument/2006/relationships/notesMaster" Target="notesMasters/notesMaster1.xml" Id="rId9" /><Relationship Type="http://schemas.openxmlformats.org/officeDocument/2006/relationships/font" Target="fonts/font5.fntdata" Id="rId14" /><Relationship Type="http://schemas.openxmlformats.org/officeDocument/2006/relationships/tableStyles" Target="tableStyles.xml" Id="rId22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44773-A7DA-430E-A13D-10436246CFF7}" type="datetimeFigureOut">
              <a:rPr lang="en-CA" smtClean="0"/>
              <a:t>2021-09-14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EE9B5-B8CE-462F-ABD7-B831F359EE7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9993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itle" preserve="1">
  <p:cSld name="Title Slide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6DD8CF-496C-4E9D-A2E4-46FEC6BD48A5}"/>
              </a:ext>
            </a:extLst>
          </p:cNvPr>
          <p:cNvSpPr/>
          <p:nvPr userDrawn="1"/>
        </p:nvSpPr>
        <p:spPr>
          <a:xfrm>
            <a:off x="0" y="4352659"/>
            <a:ext cx="5715000" cy="2519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: Single Corner Rounded 9">
            <a:extLst>
              <a:ext uri="{FF2B5EF4-FFF2-40B4-BE49-F238E27FC236}">
                <a16:creationId xmlns:a16="http://schemas.microsoft.com/office/drawing/2014/main" id="{7BBA0983-A9CC-4B2C-9199-9276FEBB5C01}"/>
              </a:ext>
            </a:extLst>
          </p:cNvPr>
          <p:cNvSpPr/>
          <p:nvPr userDrawn="1"/>
        </p:nvSpPr>
        <p:spPr>
          <a:xfrm flipH="1">
            <a:off x="3562350" y="1850075"/>
            <a:ext cx="8629650" cy="5021992"/>
          </a:xfrm>
          <a:prstGeom prst="round1Rect">
            <a:avLst>
              <a:gd name="adj" fmla="val 14882"/>
            </a:avLst>
          </a:prstGeom>
          <a:solidFill>
            <a:srgbClr val="093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0F798-BC16-4DA6-B80F-C0D4A97761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4179251" y="2245743"/>
            <a:ext cx="7490235" cy="2502584"/>
          </a:xfrm>
        </p:spPr>
        <p:txBody>
          <a:bodyPr anchor="t"/>
          <a:lstStyle>
            <a:lvl1pPr algn="l"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6E67E-3CC7-4371-867B-85AC0F6A936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4179251" y="5522839"/>
            <a:ext cx="7424920" cy="929461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03389-A9CC-4899-A10C-BCA7653D812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4179251" y="4816688"/>
            <a:ext cx="3639494" cy="365125"/>
          </a:xfrm>
          <a:prstGeom prst="rect">
            <a:avLst/>
          </a:prstGeom>
        </p:spPr>
        <p:txBody>
          <a:bodyPr anchor="t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376E799E-DEA8-4F6B-9BF0-CD326BC29AC1}" type="datetime2">
              <a:rPr lang="en-CA" smtClean="0"/>
              <a:t>Tuesday, September 14, 2021</a:t>
            </a:fld>
            <a:endParaRPr lang="en-CA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7E7D9E-46B2-4C41-950D-E02CA0847F70}"/>
              </a:ext>
            </a:extLst>
          </p:cNvPr>
          <p:cNvSpPr txBox="1"/>
          <p:nvPr userDrawn="1"/>
        </p:nvSpPr>
        <p:spPr bwMode="white">
          <a:xfrm>
            <a:off x="4113936" y="6600312"/>
            <a:ext cx="7490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00" i="0" dirty="0">
                <a:solidFill>
                  <a:schemeClr val="bg1">
                    <a:lumMod val="95000"/>
                  </a:schemeClr>
                </a:solidFill>
              </a:rPr>
              <a:t>The content of this presentation is confidential. It is strictly forbidden to share any part of this presentation with any third party.</a:t>
            </a:r>
            <a:endParaRPr lang="en-CA" sz="900" i="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EFDC7F-891B-4BE6-A7A8-943F22158C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46" y="5020839"/>
            <a:ext cx="2735363" cy="98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18899"/>
      </p:ext>
    </p:extLst>
  </p:cSld>
  <p:clrMapOvr>
    <a:masterClrMapping/>
  </p:clrMapOvr>
</p:sldLayout>
</file>

<file path=ppt/slideLayouts/slideLayout10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05C29-A6F6-4AD4-A837-9B6E7F455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9A96E-1696-42E2-BAFC-8744214BA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CD548F6-DDFB-4122-8652-44EC35F8A8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28079" y="6605695"/>
            <a:ext cx="1522639" cy="12871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83B52"/>
                </a:solidFill>
              </a:defRPr>
            </a:lvl1pPr>
          </a:lstStyle>
          <a:p>
            <a:fld id="{64E44092-AB94-4150-A41D-E6418C1EA3DC}" type="datetime2">
              <a:rPr lang="en-CA" smtClean="0"/>
              <a:t>Tuesday, September 14, 2021</a:t>
            </a:fld>
            <a:endParaRPr lang="en-CA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5420190-018F-489C-9BE7-B18093881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9555" y="6605695"/>
            <a:ext cx="7434982" cy="12871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83B52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CDEA316-BFF6-4660-8535-7F86E190A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>
            <a:off x="11788281" y="6596986"/>
            <a:ext cx="337931" cy="12871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0BF42967-3AC3-4699-B44B-0F6944A32D7B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3619356"/>
      </p:ext>
    </p:extLst>
  </p:cSld>
  <p:clrMapOvr>
    <a:masterClrMapping/>
  </p:clrMapOvr>
</p:sldLayout>
</file>

<file path=ppt/slideLayouts/slideLayout11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290E0-86EF-4F24-84F7-8CEDCF4BC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48989-80B7-42F5-B186-F828AECDCE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142AE2-68C5-417B-8542-8AF6D0CC2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5B9F9D8-F6B1-4EC9-9090-081942FD5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28079" y="6605695"/>
            <a:ext cx="1522639" cy="12871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83B52"/>
                </a:solidFill>
              </a:defRPr>
            </a:lvl1pPr>
          </a:lstStyle>
          <a:p>
            <a:fld id="{49E6F6F9-48C3-4C74-ADE8-310874745A3C}" type="datetime2">
              <a:rPr lang="en-CA" smtClean="0"/>
              <a:t>Tuesday, September 14, 2021</a:t>
            </a:fld>
            <a:endParaRPr lang="en-CA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D76A5EF-62B8-4611-B1C1-8C1307289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9555" y="6605695"/>
            <a:ext cx="7434982" cy="12871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83B52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11B8B17-389C-4BBB-ADC7-DB875A57C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>
            <a:off x="11788281" y="6596986"/>
            <a:ext cx="337931" cy="12871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0BF42967-3AC3-4699-B44B-0F6944A32D7B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0015671"/>
      </p:ext>
    </p:extLst>
  </p:cSld>
  <p:clrMapOvr>
    <a:masterClrMapping/>
  </p:clrMapOvr>
</p:sldLayout>
</file>

<file path=ppt/slideLayouts/slideLayout12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18A9A-90B2-4362-B659-F8CC4A7F3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E0CA8-8FA0-438A-B5A9-16AC8304F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69DB00-AF5A-4975-A964-E23D4FB3C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B60FB7-309F-44B7-9319-6DD169B5BC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1039D6-0562-46D0-96DD-C02A705F7E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5B072A-7804-4FDF-B9B4-0DC3678CE4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0013" y="7166757"/>
            <a:ext cx="2449285" cy="178093"/>
          </a:xfrm>
          <a:prstGeom prst="rect">
            <a:avLst/>
          </a:prstGeom>
        </p:spPr>
        <p:txBody>
          <a:bodyPr/>
          <a:lstStyle/>
          <a:p>
            <a:fld id="{A70C2D21-DAEC-4BB6-9B4E-9B65828A1A3E}" type="datetime2">
              <a:rPr lang="en-CA" smtClean="0"/>
              <a:t>Tuesday, September 14, 2021</a:t>
            </a:fld>
            <a:endParaRPr lang="en-CA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A12509C-8273-428E-9BD0-70DB1E503547}"/>
              </a:ext>
            </a:extLst>
          </p:cNvPr>
          <p:cNvSpPr txBox="1">
            <a:spLocks/>
          </p:cNvSpPr>
          <p:nvPr userDrawn="1"/>
        </p:nvSpPr>
        <p:spPr>
          <a:xfrm>
            <a:off x="2328079" y="6605695"/>
            <a:ext cx="1522639" cy="12871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083B5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233E84-B35A-45EB-8C0B-164AD14FB889}" type="datetime2">
              <a:rPr lang="en-CA" smtClean="0"/>
              <a:pPr/>
              <a:t>Tuesday, September 14, 2021</a:t>
            </a:fld>
            <a:endParaRPr lang="en-CA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E9EED76-9CA5-4585-9779-6EC5AA30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9555" y="6605695"/>
            <a:ext cx="7434982" cy="12871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83B52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8B25EDF-B466-47C5-9B17-121D987DC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>
            <a:off x="11788281" y="6596986"/>
            <a:ext cx="337931" cy="12871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0BF42967-3AC3-4699-B44B-0F6944A32D7B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56995804"/>
      </p:ext>
    </p:extLst>
  </p:cSld>
  <p:clrMapOvr>
    <a:masterClrMapping/>
  </p:clrMapOvr>
</p:sldLayout>
</file>

<file path=ppt/slideLayouts/slideLayout13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9226B-BDE4-43DC-8776-C46949177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A0E7C17-DFA4-41A8-A1F4-254846949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28079" y="6605695"/>
            <a:ext cx="1522639" cy="12871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83B52"/>
                </a:solidFill>
              </a:defRPr>
            </a:lvl1pPr>
          </a:lstStyle>
          <a:p>
            <a:fld id="{4D44FC86-3861-4FA6-9C26-31389C1E7D17}" type="datetime2">
              <a:rPr lang="en-CA" smtClean="0"/>
              <a:t>Tuesday, September 14, 2021</a:t>
            </a:fld>
            <a:endParaRPr lang="en-CA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233CE32-E2A0-4651-9D92-1F9CD9116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9555" y="6605695"/>
            <a:ext cx="7434982" cy="12871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83B52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9F0A949-C0DD-43E4-8498-B6BF1A910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>
            <a:off x="11788281" y="6596986"/>
            <a:ext cx="337931" cy="12871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0BF42967-3AC3-4699-B44B-0F6944A32D7B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6270734"/>
      </p:ext>
    </p:extLst>
  </p:cSld>
  <p:clrMapOvr>
    <a:masterClrMapping/>
  </p:clrMapOvr>
</p:sldLayout>
</file>

<file path=ppt/slideLayouts/slideLayout14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066BA9-EE75-4496-A93F-14E009A917F4}"/>
              </a:ext>
            </a:extLst>
          </p:cNvPr>
          <p:cNvSpPr txBox="1">
            <a:spLocks/>
          </p:cNvSpPr>
          <p:nvPr userDrawn="1"/>
        </p:nvSpPr>
        <p:spPr>
          <a:xfrm>
            <a:off x="2328079" y="6605695"/>
            <a:ext cx="1522639" cy="12871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083B5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233E84-B35A-45EB-8C0B-164AD14FB889}" type="datetime2">
              <a:rPr lang="en-CA" smtClean="0"/>
              <a:pPr/>
              <a:t>Tuesday, September 14, 2021</a:t>
            </a:fld>
            <a:endParaRPr lang="en-CA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33D2D4F-D63E-4056-AD2E-6A751B9C7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9555" y="6605695"/>
            <a:ext cx="7434982" cy="12871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83B52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74BB00-1EEA-438D-8917-EE50AFA9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>
            <a:off x="11788281" y="6596986"/>
            <a:ext cx="337931" cy="12871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0BF42967-3AC3-4699-B44B-0F6944A32D7B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82686896"/>
      </p:ext>
    </p:extLst>
  </p:cSld>
  <p:clrMapOvr>
    <a:masterClrMapping/>
  </p:clrMapOvr>
</p:sldLayout>
</file>

<file path=ppt/slideLayouts/slideLayout15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A98D6-F9BE-46E1-8BF8-C5FF36E8F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6B64B-D05A-4AF2-929B-6E25BFFAF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342DB5-FB01-455C-8ABF-29460823D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E86173-CF21-430B-8F2D-F152C6FA0569}"/>
              </a:ext>
            </a:extLst>
          </p:cNvPr>
          <p:cNvSpPr txBox="1">
            <a:spLocks/>
          </p:cNvSpPr>
          <p:nvPr userDrawn="1"/>
        </p:nvSpPr>
        <p:spPr>
          <a:xfrm>
            <a:off x="2328079" y="6605695"/>
            <a:ext cx="1522639" cy="12871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083B5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233E84-B35A-45EB-8C0B-164AD14FB889}" type="datetime2">
              <a:rPr lang="en-CA" smtClean="0"/>
              <a:pPr/>
              <a:t>Tuesday, September 14, 2021</a:t>
            </a:fld>
            <a:endParaRPr lang="en-CA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15F6CDB-BF25-481C-873C-5D313FB6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9555" y="6605695"/>
            <a:ext cx="7434982" cy="12871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83B52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EF2885E-EE4A-4D76-AE54-614AA7C5C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>
            <a:off x="11788281" y="6596986"/>
            <a:ext cx="337931" cy="12871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0BF42967-3AC3-4699-B44B-0F6944A32D7B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3949117"/>
      </p:ext>
    </p:extLst>
  </p:cSld>
  <p:clrMapOvr>
    <a:masterClrMapping/>
  </p:clrMapOvr>
</p:sldLayout>
</file>

<file path=ppt/slideLayouts/slideLayout16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D48CA-E049-48F5-BF5D-AEC0470E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056422-D721-4327-89E8-803A92BF8D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AE06F9-43EE-48F6-841D-A39525D86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DB975FB-8C7B-4A84-B146-95A18527D47A}"/>
              </a:ext>
            </a:extLst>
          </p:cNvPr>
          <p:cNvSpPr txBox="1">
            <a:spLocks/>
          </p:cNvSpPr>
          <p:nvPr userDrawn="1"/>
        </p:nvSpPr>
        <p:spPr>
          <a:xfrm>
            <a:off x="2328079" y="6605695"/>
            <a:ext cx="1522639" cy="12871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083B5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233E84-B35A-45EB-8C0B-164AD14FB889}" type="datetime2">
              <a:rPr lang="en-CA" smtClean="0"/>
              <a:pPr/>
              <a:t>Tuesday, September 14, 2021</a:t>
            </a:fld>
            <a:endParaRPr lang="en-CA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E24D233-9AAB-49CF-8CC1-D0C206CC1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9555" y="6605695"/>
            <a:ext cx="7434982" cy="12871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83B52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3CBB42A-4015-4DC0-B320-E3366752C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>
            <a:off x="11788281" y="6596986"/>
            <a:ext cx="337931" cy="12871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0BF42967-3AC3-4699-B44B-0F6944A32D7B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738128"/>
      </p:ext>
    </p:extLst>
  </p:cSld>
  <p:clrMapOvr>
    <a:masterClrMapping/>
  </p:clrMapOvr>
</p:sldLayout>
</file>

<file path=ppt/slideLayouts/slideLayout17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E249C-8649-47AC-8239-D9B502A1E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084255-D2A7-44C9-B48A-1D6885E1F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A5BE3B2-CFC8-4335-914B-34C0B04829B9}"/>
              </a:ext>
            </a:extLst>
          </p:cNvPr>
          <p:cNvSpPr txBox="1">
            <a:spLocks/>
          </p:cNvSpPr>
          <p:nvPr userDrawn="1"/>
        </p:nvSpPr>
        <p:spPr>
          <a:xfrm>
            <a:off x="2328079" y="6605695"/>
            <a:ext cx="1522639" cy="12871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083B5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233E84-B35A-45EB-8C0B-164AD14FB889}" type="datetime2">
              <a:rPr lang="en-CA" smtClean="0"/>
              <a:pPr/>
              <a:t>Tuesday, September 14, 2021</a:t>
            </a:fld>
            <a:endParaRPr lang="en-CA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1D17FAB-7F64-4B7D-9C79-4D2EC989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9555" y="6605695"/>
            <a:ext cx="7434982" cy="12871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83B52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DB3B3D0-5DD6-4EF2-82AD-8363525A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>
            <a:off x="11788281" y="6596986"/>
            <a:ext cx="337931" cy="12871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0BF42967-3AC3-4699-B44B-0F6944A32D7B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78017891"/>
      </p:ext>
    </p:extLst>
  </p:cSld>
  <p:clrMapOvr>
    <a:masterClrMapping/>
  </p:clrMapOvr>
</p:sldLayout>
</file>

<file path=ppt/slideLayouts/slideLayout18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0D3DE1-85B4-4AC9-B4A0-0EA9091EFD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20D242-9BF6-4CF2-88F2-C9595A694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268EF35-9877-44B2-ABCC-44586B509DA7}"/>
              </a:ext>
            </a:extLst>
          </p:cNvPr>
          <p:cNvSpPr txBox="1">
            <a:spLocks/>
          </p:cNvSpPr>
          <p:nvPr userDrawn="1"/>
        </p:nvSpPr>
        <p:spPr>
          <a:xfrm>
            <a:off x="2328079" y="6605695"/>
            <a:ext cx="1522639" cy="12871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083B5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233E84-B35A-45EB-8C0B-164AD14FB889}" type="datetime2">
              <a:rPr lang="en-CA" smtClean="0"/>
              <a:pPr/>
              <a:t>Tuesday, September 14, 2021</a:t>
            </a:fld>
            <a:endParaRPr lang="en-CA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CA39FC1-007A-4FB8-A188-D013BD81B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9555" y="6605695"/>
            <a:ext cx="7434982" cy="12871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83B52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8A761EF-921E-4C06-B860-660E0860F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>
            <a:off x="11788281" y="6596986"/>
            <a:ext cx="337931" cy="12871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0BF42967-3AC3-4699-B44B-0F6944A32D7B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4277063"/>
      </p:ext>
    </p:extLst>
  </p:cSld>
  <p:clrMapOvr>
    <a:masterClrMapping/>
  </p:clrMapOvr>
</p:sldLayout>
</file>

<file path=ppt/slideLayouts/slideLayout2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itle" preserve="1">
  <p:cSld name="Title Slide-Light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6DD8CF-496C-4E9D-A2E4-46FEC6BD48A5}"/>
              </a:ext>
            </a:extLst>
          </p:cNvPr>
          <p:cNvSpPr/>
          <p:nvPr userDrawn="1"/>
        </p:nvSpPr>
        <p:spPr>
          <a:xfrm>
            <a:off x="0" y="4352659"/>
            <a:ext cx="5715000" cy="2519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A881877B-2D05-4BBC-8859-433FAE9C12FB}"/>
              </a:ext>
            </a:extLst>
          </p:cNvPr>
          <p:cNvSpPr/>
          <p:nvPr userDrawn="1"/>
        </p:nvSpPr>
        <p:spPr>
          <a:xfrm flipH="1">
            <a:off x="3562350" y="1850075"/>
            <a:ext cx="8629650" cy="5021992"/>
          </a:xfrm>
          <a:prstGeom prst="round1Rect">
            <a:avLst>
              <a:gd name="adj" fmla="val 14882"/>
            </a:avLst>
          </a:prstGeom>
          <a:solidFill>
            <a:srgbClr val="093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0F798-BC16-4DA6-B80F-C0D4A97761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4179251" y="2245743"/>
            <a:ext cx="7490235" cy="2502584"/>
          </a:xfrm>
        </p:spPr>
        <p:txBody>
          <a:bodyPr anchor="t"/>
          <a:lstStyle>
            <a:lvl1pPr algn="l">
              <a:defRPr sz="5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6E67E-3CC7-4371-867B-85AC0F6A936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4179251" y="5522839"/>
            <a:ext cx="7424920" cy="929461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03389-A9CC-4899-A10C-BCA7653D812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4179251" y="4816688"/>
            <a:ext cx="3639494" cy="365125"/>
          </a:xfrm>
          <a:prstGeom prst="rect">
            <a:avLst/>
          </a:prstGeom>
        </p:spPr>
        <p:txBody>
          <a:bodyPr anchor="t"/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fld id="{376E799E-DEA8-4F6B-9BF0-CD326BC29AC1}" type="datetime2">
              <a:rPr lang="en-CA" smtClean="0"/>
              <a:pPr/>
              <a:t>Tuesday, September 14, 2021</a:t>
            </a:fld>
            <a:endParaRPr lang="en-CA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7E7D9E-46B2-4C41-950D-E02CA0847F70}"/>
              </a:ext>
            </a:extLst>
          </p:cNvPr>
          <p:cNvSpPr txBox="1"/>
          <p:nvPr userDrawn="1"/>
        </p:nvSpPr>
        <p:spPr bwMode="white">
          <a:xfrm>
            <a:off x="4113936" y="6600312"/>
            <a:ext cx="7490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00" i="0" dirty="0">
                <a:solidFill>
                  <a:schemeClr val="bg1">
                    <a:lumMod val="95000"/>
                  </a:schemeClr>
                </a:solidFill>
              </a:rPr>
              <a:t>The content of this </a:t>
            </a:r>
            <a:r>
              <a:rPr lang="en-GB" sz="900" i="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presentation</a:t>
            </a:r>
            <a:r>
              <a:rPr lang="en-GB" sz="900" i="0" dirty="0">
                <a:solidFill>
                  <a:schemeClr val="bg1">
                    <a:lumMod val="95000"/>
                  </a:schemeClr>
                </a:solidFill>
              </a:rPr>
              <a:t> is confidential. It is strictly forbidden to share any part of this presentation with any third party.</a:t>
            </a:r>
            <a:endParaRPr lang="en-CA" sz="900" i="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0023199A-CE1E-4001-9642-411C39240C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46" y="5034048"/>
            <a:ext cx="2710260" cy="97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7789"/>
      </p:ext>
    </p:extLst>
  </p:cSld>
  <p:clrMapOvr>
    <a:masterClrMapping/>
  </p:clrMapOvr>
</p:sldLayout>
</file>

<file path=ppt/slideLayouts/slideLayout3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itle" preserve="1">
  <p:cSld name="Title Slide-Dark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6DD8CF-496C-4E9D-A2E4-46FEC6BD48A5}"/>
              </a:ext>
            </a:extLst>
          </p:cNvPr>
          <p:cNvSpPr/>
          <p:nvPr userDrawn="1"/>
        </p:nvSpPr>
        <p:spPr>
          <a:xfrm>
            <a:off x="0" y="4352659"/>
            <a:ext cx="5715000" cy="2519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: Single Corner Rounded 9">
            <a:extLst>
              <a:ext uri="{FF2B5EF4-FFF2-40B4-BE49-F238E27FC236}">
                <a16:creationId xmlns:a16="http://schemas.microsoft.com/office/drawing/2014/main" id="{7BBA0983-A9CC-4B2C-9199-9276FEBB5C01}"/>
              </a:ext>
            </a:extLst>
          </p:cNvPr>
          <p:cNvSpPr/>
          <p:nvPr userDrawn="1"/>
        </p:nvSpPr>
        <p:spPr>
          <a:xfrm flipH="1">
            <a:off x="3562350" y="1850075"/>
            <a:ext cx="8629650" cy="5021992"/>
          </a:xfrm>
          <a:prstGeom prst="round1Rect">
            <a:avLst>
              <a:gd name="adj" fmla="val 14882"/>
            </a:avLst>
          </a:prstGeom>
          <a:solidFill>
            <a:srgbClr val="093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0F798-BC16-4DA6-B80F-C0D4A97761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4179251" y="2245743"/>
            <a:ext cx="7490235" cy="2502584"/>
          </a:xfrm>
        </p:spPr>
        <p:txBody>
          <a:bodyPr anchor="t"/>
          <a:lstStyle>
            <a:lvl1pPr algn="l"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6E67E-3CC7-4371-867B-85AC0F6A936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4179251" y="5522839"/>
            <a:ext cx="7424920" cy="929461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03389-A9CC-4899-A10C-BCA7653D812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4179251" y="4816688"/>
            <a:ext cx="3639494" cy="365125"/>
          </a:xfrm>
          <a:prstGeom prst="rect">
            <a:avLst/>
          </a:prstGeom>
        </p:spPr>
        <p:txBody>
          <a:bodyPr anchor="t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376E799E-DEA8-4F6B-9BF0-CD326BC29AC1}" type="datetime2">
              <a:rPr lang="en-CA" smtClean="0"/>
              <a:t>Tuesday, September 14, 2021</a:t>
            </a:fld>
            <a:endParaRPr lang="en-CA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7E7D9E-46B2-4C41-950D-E02CA0847F70}"/>
              </a:ext>
            </a:extLst>
          </p:cNvPr>
          <p:cNvSpPr txBox="1"/>
          <p:nvPr userDrawn="1"/>
        </p:nvSpPr>
        <p:spPr bwMode="white">
          <a:xfrm>
            <a:off x="4113936" y="6600312"/>
            <a:ext cx="7490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00" i="0" dirty="0">
                <a:solidFill>
                  <a:schemeClr val="bg1">
                    <a:lumMod val="95000"/>
                  </a:schemeClr>
                </a:solidFill>
              </a:rPr>
              <a:t>The content of this presentation is confidential. It is strictly forbidden to share any part of this presentation with any third party.</a:t>
            </a:r>
            <a:endParaRPr lang="en-CA" sz="900" i="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E9E631-3E2B-4028-BD33-82A519450E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99" y="5034637"/>
            <a:ext cx="2710261" cy="97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62608"/>
      </p:ext>
    </p:extLst>
  </p:cSld>
  <p:clrMapOvr>
    <a:masterClrMapping/>
  </p:clrMapOvr>
</p:sldLayout>
</file>

<file path=ppt/slideLayouts/slideLayout4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itle" preserve="1">
  <p:cSld name="Title Slide-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6DD8CF-496C-4E9D-A2E4-46FEC6BD48A5}"/>
              </a:ext>
            </a:extLst>
          </p:cNvPr>
          <p:cNvSpPr/>
          <p:nvPr userDrawn="1"/>
        </p:nvSpPr>
        <p:spPr>
          <a:xfrm>
            <a:off x="0" y="4352659"/>
            <a:ext cx="5715000" cy="2519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: Single Corner Rounded 9">
            <a:extLst>
              <a:ext uri="{FF2B5EF4-FFF2-40B4-BE49-F238E27FC236}">
                <a16:creationId xmlns:a16="http://schemas.microsoft.com/office/drawing/2014/main" id="{7BBA0983-A9CC-4B2C-9199-9276FEBB5C01}"/>
              </a:ext>
            </a:extLst>
          </p:cNvPr>
          <p:cNvSpPr/>
          <p:nvPr userDrawn="1"/>
        </p:nvSpPr>
        <p:spPr>
          <a:xfrm flipH="1">
            <a:off x="3562350" y="1850075"/>
            <a:ext cx="8629650" cy="5021992"/>
          </a:xfrm>
          <a:prstGeom prst="round1Rect">
            <a:avLst>
              <a:gd name="adj" fmla="val 14882"/>
            </a:avLst>
          </a:prstGeom>
          <a:solidFill>
            <a:srgbClr val="093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0F798-BC16-4DA6-B80F-C0D4A97761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4179251" y="2245743"/>
            <a:ext cx="7490235" cy="2502584"/>
          </a:xfrm>
        </p:spPr>
        <p:txBody>
          <a:bodyPr anchor="t"/>
          <a:lstStyle>
            <a:lvl1pPr algn="l"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6E67E-3CC7-4371-867B-85AC0F6A936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4179251" y="5522839"/>
            <a:ext cx="7424920" cy="929461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03389-A9CC-4899-A10C-BCA7653D812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4179251" y="4816688"/>
            <a:ext cx="3639494" cy="365125"/>
          </a:xfrm>
          <a:prstGeom prst="rect">
            <a:avLst/>
          </a:prstGeom>
        </p:spPr>
        <p:txBody>
          <a:bodyPr anchor="t"/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fld id="{376E799E-DEA8-4F6B-9BF0-CD326BC29AC1}" type="datetime2">
              <a:rPr lang="en-CA" smtClean="0"/>
              <a:pPr/>
              <a:t>Tuesday, September 14, 2021</a:t>
            </a:fld>
            <a:endParaRPr lang="en-CA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7E7D9E-46B2-4C41-950D-E02CA0847F70}"/>
              </a:ext>
            </a:extLst>
          </p:cNvPr>
          <p:cNvSpPr txBox="1"/>
          <p:nvPr userDrawn="1"/>
        </p:nvSpPr>
        <p:spPr bwMode="white">
          <a:xfrm>
            <a:off x="4113936" y="6600312"/>
            <a:ext cx="7490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00" i="0" dirty="0">
                <a:solidFill>
                  <a:schemeClr val="bg1">
                    <a:lumMod val="95000"/>
                  </a:schemeClr>
                </a:solidFill>
              </a:rPr>
              <a:t>The content of this presentation is confidential. It is strictly forbidden to share any part of this presentation with any third party.</a:t>
            </a:r>
            <a:endParaRPr lang="en-CA" sz="900" i="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FBCD66B6-8B19-406E-8ECA-50D590D9E1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47" y="5030443"/>
            <a:ext cx="2710260" cy="97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338"/>
      </p:ext>
    </p:extLst>
  </p:cSld>
  <p:clrMapOvr>
    <a:masterClrMapping/>
  </p:clrMapOvr>
</p:sldLayout>
</file>

<file path=ppt/slideLayouts/slideLayout5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" preserve="1">
  <p:cSld name="Standard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B74B111-ACC0-422E-A7DA-37A58F8D9C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0"/>
            <a:ext cx="12192000" cy="1381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BB2FE5-B246-4DE9-86CB-8C8255BBEED4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9E679-E017-4688-AF32-A0DB3B48D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286" y="1531146"/>
            <a:ext cx="11865427" cy="4929404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A2FF63E-114F-4FBF-8D9D-5BD11BD66AB1}"/>
              </a:ext>
            </a:extLst>
          </p:cNvPr>
          <p:cNvSpPr/>
          <p:nvPr userDrawn="1"/>
        </p:nvSpPr>
        <p:spPr>
          <a:xfrm>
            <a:off x="11841858" y="6557575"/>
            <a:ext cx="224953" cy="224953"/>
          </a:xfrm>
          <a:prstGeom prst="ellipse">
            <a:avLst/>
          </a:prstGeom>
          <a:solidFill>
            <a:srgbClr val="083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B88F72E-CE40-4A0E-9580-DCCA8595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>
            <a:off x="11785370" y="6605695"/>
            <a:ext cx="337931" cy="12871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0BF42967-3AC3-4699-B44B-0F6944A32D7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9940E32-70B6-4341-8F3F-9E449B71A8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29962" y="6634716"/>
            <a:ext cx="1532820" cy="9969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083B52"/>
                </a:solidFill>
              </a:defRPr>
            </a:lvl1pPr>
          </a:lstStyle>
          <a:p>
            <a:fld id="{C58222A4-F87D-494D-8702-07AD6C8B082D}" type="datetime2">
              <a:rPr lang="en-CA" smtClean="0"/>
              <a:t>Tuesday, September 14, 2021</a:t>
            </a:fld>
            <a:endParaRPr lang="en-CA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204762C-F5BE-4B0C-A9DC-72BFD9E588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8395" y="6605695"/>
            <a:ext cx="7434982" cy="12871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83B52"/>
                </a:solidFill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798851"/>
      </p:ext>
    </p:extLst>
  </p:cSld>
  <p:clrMapOvr>
    <a:masterClrMapping/>
  </p:clrMapOvr>
</p:sldLayout>
</file>

<file path=ppt/slideLayouts/slideLayout6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Purple-Title, Subhead,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7594D4F-C13C-49E2-8358-FF35B51ED1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17"/>
            <a:ext cx="12192000" cy="1381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BB2FE5-B246-4DE9-86CB-8C8255BBEED4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  <a:endParaRPr lang="en-CA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5F86329-6176-448A-BBEC-AD9C08AAE2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285" y="1539874"/>
            <a:ext cx="11865203" cy="1378745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  <a:endParaRPr lang="en-CA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F2EAFE5A-C968-4FAB-B336-15D5FD2D74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3513" y="3019425"/>
            <a:ext cx="11864975" cy="344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E95A137-A4FC-4C84-B097-A4047D148369}"/>
              </a:ext>
            </a:extLst>
          </p:cNvPr>
          <p:cNvSpPr/>
          <p:nvPr userDrawn="1"/>
        </p:nvSpPr>
        <p:spPr>
          <a:xfrm>
            <a:off x="11841858" y="6557575"/>
            <a:ext cx="224953" cy="224953"/>
          </a:xfrm>
          <a:prstGeom prst="ellipse">
            <a:avLst/>
          </a:prstGeom>
          <a:solidFill>
            <a:srgbClr val="4D2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69E8CE4F-1553-46AB-AD7A-B24E5D9DF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>
            <a:off x="11785370" y="6605695"/>
            <a:ext cx="337931" cy="12871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0BF42967-3AC3-4699-B44B-0F6944A32D7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224D54F-FCEE-4950-B46F-430FB9F225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29962" y="6634716"/>
            <a:ext cx="1532820" cy="9969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083B52"/>
                </a:solidFill>
              </a:defRPr>
            </a:lvl1pPr>
          </a:lstStyle>
          <a:p>
            <a:fld id="{C3C9256B-16ED-4B68-9276-C4B5038EF49C}" type="datetime2">
              <a:rPr lang="en-CA" smtClean="0"/>
              <a:t>Tuesday, September 14, 2021</a:t>
            </a:fld>
            <a:endParaRPr lang="en-CA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6F00BF5-5A5D-4BBD-8A84-1D470B963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8395" y="6605695"/>
            <a:ext cx="7434982" cy="12871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83B52"/>
                </a:solidFill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5708630"/>
      </p:ext>
    </p:extLst>
  </p:cSld>
  <p:clrMapOvr>
    <a:masterClrMapping/>
  </p:clrMapOvr>
</p:sldLayout>
</file>

<file path=ppt/slideLayouts/slideLayout7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DarkBlue-Title, Subhead,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B74B111-ACC0-422E-A7DA-37A58F8D9C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0"/>
            <a:ext cx="12192000" cy="1381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BB2FE5-B246-4DE9-86CB-8C8255BBEED4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  <a:endParaRPr lang="en-CA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9A08348-085E-4D69-91A3-EF960B966F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285" y="1539874"/>
            <a:ext cx="11865203" cy="1378745"/>
          </a:xfrm>
        </p:spPr>
        <p:txBody>
          <a:bodyPr/>
          <a:lstStyle>
            <a:lvl1pPr marL="0" indent="0">
              <a:buFontTx/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CA"/>
          </a:p>
        </p:txBody>
      </p:sp>
      <p:sp>
        <p:nvSpPr>
          <p:cNvPr id="18" name="Content Placeholder 18">
            <a:extLst>
              <a:ext uri="{FF2B5EF4-FFF2-40B4-BE49-F238E27FC236}">
                <a16:creationId xmlns:a16="http://schemas.microsoft.com/office/drawing/2014/main" id="{50A25DE9-9E0E-4F31-A8F1-72B14816876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3513" y="3019425"/>
            <a:ext cx="11864975" cy="344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EA6EDE7-5C05-4085-BE00-02E2AE664A44}"/>
              </a:ext>
            </a:extLst>
          </p:cNvPr>
          <p:cNvSpPr/>
          <p:nvPr userDrawn="1"/>
        </p:nvSpPr>
        <p:spPr>
          <a:xfrm>
            <a:off x="11841858" y="6557575"/>
            <a:ext cx="224953" cy="224953"/>
          </a:xfrm>
          <a:prstGeom prst="ellipse">
            <a:avLst/>
          </a:prstGeom>
          <a:solidFill>
            <a:srgbClr val="083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891C89E-4235-49B1-B3A9-F98D07A0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>
            <a:off x="11785370" y="6605695"/>
            <a:ext cx="337931" cy="12871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0BF42967-3AC3-4699-B44B-0F6944A32D7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8A0FBBD-19D2-4085-8AE9-967CB3B10E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29962" y="6634716"/>
            <a:ext cx="1532820" cy="9969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083B52"/>
                </a:solidFill>
              </a:defRPr>
            </a:lvl1pPr>
          </a:lstStyle>
          <a:p>
            <a:fld id="{C7335A0B-C48D-4BF0-8C1D-231BE5B4421B}" type="datetime2">
              <a:rPr lang="en-CA" smtClean="0"/>
              <a:t>Tuesday, September 14, 2021</a:t>
            </a:fld>
            <a:endParaRPr lang="en-CA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1D1177D-73CB-4820-A805-EC5227BFB8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8395" y="6605695"/>
            <a:ext cx="7434982" cy="12871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83B52"/>
                </a:solidFill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43630120"/>
      </p:ext>
    </p:extLst>
  </p:cSld>
  <p:clrMapOvr>
    <a:masterClrMapping/>
  </p:clrMapOvr>
</p:sldLayout>
</file>

<file path=ppt/slideLayouts/slideLayout8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LightBlue-Title, Subhead,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9EB85AC-5E52-4802-AA60-6CC9D876B0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59"/>
            <a:ext cx="12192000" cy="1381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BB2FE5-B246-4DE9-86CB-8C8255BBEE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titles</a:t>
            </a:r>
            <a:endParaRPr lang="en-CA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1B88A9E4-D02C-4075-8EA5-A34EB580B4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285" y="1539874"/>
            <a:ext cx="11865203" cy="1378745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  <a:endParaRPr lang="en-CA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E350012-F1B8-4160-94DD-804AC5352E5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3513" y="3019425"/>
            <a:ext cx="11864975" cy="344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068BCC2-05E9-4735-B23E-CC08496F26D1}"/>
              </a:ext>
            </a:extLst>
          </p:cNvPr>
          <p:cNvSpPr/>
          <p:nvPr userDrawn="1"/>
        </p:nvSpPr>
        <p:spPr>
          <a:xfrm>
            <a:off x="11841858" y="6557575"/>
            <a:ext cx="224953" cy="224953"/>
          </a:xfrm>
          <a:prstGeom prst="ellipse">
            <a:avLst/>
          </a:prstGeom>
          <a:solidFill>
            <a:srgbClr val="61D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F0D544AE-5B55-466A-9411-D6307A1EF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>
            <a:off x="11785370" y="6605695"/>
            <a:ext cx="337931" cy="12871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0BF42967-3AC3-4699-B44B-0F6944A32D7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7701F66-62F9-4147-B0EE-E0FDC3157E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29962" y="6634716"/>
            <a:ext cx="1532820" cy="9969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083B52"/>
                </a:solidFill>
              </a:defRPr>
            </a:lvl1pPr>
          </a:lstStyle>
          <a:p>
            <a:fld id="{E69FFF66-D6DE-4E8E-A993-D08CBF2349B4}" type="datetime2">
              <a:rPr lang="en-CA" smtClean="0"/>
              <a:t>Tuesday, September 14, 2021</a:t>
            </a:fld>
            <a:endParaRPr lang="en-CA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3A38443-9889-4BC7-A9D3-93CC5C945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8395" y="6605695"/>
            <a:ext cx="7434982" cy="12871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83B52"/>
                </a:solidFill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93752672"/>
      </p:ext>
    </p:extLst>
  </p:cSld>
  <p:clrMapOvr>
    <a:masterClrMapping/>
  </p:clrMapOvr>
</p:sldLayout>
</file>

<file path=ppt/slideLayouts/slideLayout9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Red-Title, Subhead,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1DA8BA2-5D95-47F3-BE87-A2678C7A12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"/>
            <a:ext cx="12192000" cy="1381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BB2FE5-B246-4DE9-86CB-8C8255BBEE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titles</a:t>
            </a:r>
            <a:endParaRPr lang="en-CA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A3D4050-28BC-4729-AA7A-474526C3FA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285" y="1539874"/>
            <a:ext cx="11865203" cy="1378745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  <a:endParaRPr lang="en-CA"/>
          </a:p>
        </p:txBody>
      </p:sp>
      <p:sp>
        <p:nvSpPr>
          <p:cNvPr id="17" name="Content Placeholder 18">
            <a:extLst>
              <a:ext uri="{FF2B5EF4-FFF2-40B4-BE49-F238E27FC236}">
                <a16:creationId xmlns:a16="http://schemas.microsoft.com/office/drawing/2014/main" id="{DC9DD265-01E1-466A-98DF-E4E0001464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3513" y="3019425"/>
            <a:ext cx="11864975" cy="344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D516381-15FC-4ED7-8CD0-4FA583302962}"/>
              </a:ext>
            </a:extLst>
          </p:cNvPr>
          <p:cNvSpPr/>
          <p:nvPr userDrawn="1"/>
        </p:nvSpPr>
        <p:spPr>
          <a:xfrm>
            <a:off x="11841858" y="6557575"/>
            <a:ext cx="224953" cy="224953"/>
          </a:xfrm>
          <a:prstGeom prst="ellipse">
            <a:avLst/>
          </a:prstGeom>
          <a:solidFill>
            <a:srgbClr val="F05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9D049F73-AB56-40D3-A65E-1D9E8A40C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>
            <a:off x="11785370" y="6605695"/>
            <a:ext cx="337931" cy="12871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0BF42967-3AC3-4699-B44B-0F6944A32D7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F8C3F39-1DCE-45DC-A203-6588298C20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29962" y="6634716"/>
            <a:ext cx="1532820" cy="9969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083B52"/>
                </a:solidFill>
              </a:defRPr>
            </a:lvl1pPr>
          </a:lstStyle>
          <a:p>
            <a:fld id="{E1E484F0-D4A1-4972-AA0F-0AAA9E437D94}" type="datetime2">
              <a:rPr lang="en-CA" smtClean="0"/>
              <a:t>Tuesday, September 14, 2021</a:t>
            </a:fld>
            <a:endParaRPr lang="en-CA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7930243-04A3-4477-A687-E28432AAF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8395" y="6605695"/>
            <a:ext cx="7434982" cy="12871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83B52"/>
                </a:solidFill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0358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E57C6D-DA02-428B-9B0C-439240B07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6" y="152400"/>
            <a:ext cx="11865428" cy="10776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D3D61-62CA-418F-BD06-A6BF0E4BD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286" y="1722144"/>
            <a:ext cx="7740713" cy="3317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118CF5-2575-4767-B222-A6CF0F4EEF56}"/>
              </a:ext>
            </a:extLst>
          </p:cNvPr>
          <p:cNvSpPr txBox="1"/>
          <p:nvPr userDrawn="1"/>
        </p:nvSpPr>
        <p:spPr>
          <a:xfrm>
            <a:off x="68699" y="6557575"/>
            <a:ext cx="220289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900" dirty="0">
                <a:solidFill>
                  <a:srgbClr val="083B52"/>
                </a:solidFill>
              </a:rPr>
              <a:t>POINTBiopharma.com </a:t>
            </a:r>
            <a:r>
              <a:rPr lang="en-CA" sz="900" dirty="0">
                <a:solidFill>
                  <a:srgbClr val="083B52"/>
                </a:solidFill>
                <a:sym typeface="Wingdings" panose="05000000000000000000" pitchFamily="2" charset="2"/>
              </a:rPr>
              <a:t> Confidential</a:t>
            </a:r>
            <a:endParaRPr lang="en-CA" sz="900" dirty="0">
              <a:solidFill>
                <a:srgbClr val="083B52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A2A06F0-D368-4521-A6B2-B1B16C5AA00B}"/>
              </a:ext>
            </a:extLst>
          </p:cNvPr>
          <p:cNvSpPr/>
          <p:nvPr userDrawn="1"/>
        </p:nvSpPr>
        <p:spPr>
          <a:xfrm>
            <a:off x="11841858" y="6557575"/>
            <a:ext cx="224953" cy="224953"/>
          </a:xfrm>
          <a:prstGeom prst="ellipse">
            <a:avLst/>
          </a:prstGeom>
          <a:solidFill>
            <a:srgbClr val="083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E04332A-4BC4-46E3-A64D-1BC0D3A078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1785370" y="6605695"/>
            <a:ext cx="337931" cy="12871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0BF42967-3AC3-4699-B44B-0F6944A32D7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F24880E-2077-48D9-BE29-3DB444F3FE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29962" y="6634716"/>
            <a:ext cx="1532820" cy="99694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rgbClr val="083B52"/>
                </a:solidFill>
              </a:defRPr>
            </a:lvl1pPr>
          </a:lstStyle>
          <a:p>
            <a:fld id="{9A6C3414-19C8-4CA0-BB1F-9945281775F4}" type="datetime2">
              <a:rPr lang="en-CA" smtClean="0"/>
              <a:t>Tuesday, September 14, 2021</a:t>
            </a:fld>
            <a:endParaRPr lang="en-CA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18DD835-1729-4EC8-A86C-B81914C28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8395" y="6605695"/>
            <a:ext cx="7434982" cy="12871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083B52"/>
                </a:solidFill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166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6" r:id="rId4"/>
    <p:sldLayoutId id="2147483663" r:id="rId5"/>
    <p:sldLayoutId id="2147483650" r:id="rId6"/>
    <p:sldLayoutId id="2147483660" r:id="rId7"/>
    <p:sldLayoutId id="2147483661" r:id="rId8"/>
    <p:sldLayoutId id="2147483662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83B52"/>
          </a:solidFill>
          <a:latin typeface="+mj-lt"/>
          <a:ea typeface="+mj-ea"/>
          <a:cs typeface="+mj-cs"/>
        </a:defRPr>
      </a:lvl1pPr>
    </p:titleStyle>
    <p:bodyStyle>
      <a:lvl1pPr marL="571500" indent="-5715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rgbClr val="083B5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rgbClr val="083B5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83B52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83B52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83B5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>
            <a:extLst>
              <a:ext uri="{FF2B5EF4-FFF2-40B4-BE49-F238E27FC236}">
                <a16:creationId xmlns:a16="http://schemas.microsoft.com/office/drawing/2014/main" id="{8DA2171D-96BA-411E-BCB7-F7410B934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6984" y="2262677"/>
            <a:ext cx="7490235" cy="2502584"/>
          </a:xfrm>
        </p:spPr>
        <p:txBody>
          <a:bodyPr/>
          <a:lstStyle/>
          <a:p>
            <a:r>
              <a:rPr lang="en-CA" sz="4800" dirty="0"/>
              <a:t>Target Preparations to Go public through a </a:t>
            </a:r>
            <a:r>
              <a:rPr lang="en-CA" sz="4800" dirty="0" err="1"/>
              <a:t>spac</a:t>
            </a:r>
            <a:br>
              <a:rPr lang="en-CA" dirty="0"/>
            </a:br>
            <a:endParaRPr lang="en-CA" dirty="0"/>
          </a:p>
        </p:txBody>
      </p:sp>
      <p:sp>
        <p:nvSpPr>
          <p:cNvPr id="5" name="Subtitle 4" descr="" title="">
            <a:extLst>
              <a:ext uri="{FF2B5EF4-FFF2-40B4-BE49-F238E27FC236}">
                <a16:creationId xmlns:a16="http://schemas.microsoft.com/office/drawing/2014/main" id="{D85BB483-9883-4661-AC91-C76E00B53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2369" y="4871419"/>
            <a:ext cx="7424920" cy="929461"/>
          </a:xfrm>
        </p:spPr>
        <p:txBody>
          <a:bodyPr/>
          <a:lstStyle/>
          <a:p>
            <a:r>
              <a:rPr lang="en-CA" dirty="0"/>
              <a:t>September 2021</a:t>
            </a:r>
          </a:p>
        </p:txBody>
      </p:sp>
    </p:spTree>
    <p:extLst>
      <p:ext uri="{BB962C8B-B14F-4D97-AF65-F5344CB8AC3E}">
        <p14:creationId xmlns:p14="http://schemas.microsoft.com/office/powerpoint/2010/main" val="1108203772"/>
      </p:ext>
    </p:extLst>
  </p:cSld>
  <p:clrMapOvr>
    <a:masterClrMapping/>
  </p:clrMapOvr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descr="" title="">
            <a:extLst>
              <a:ext uri="{FF2B5EF4-FFF2-40B4-BE49-F238E27FC236}">
                <a16:creationId xmlns:a16="http://schemas.microsoft.com/office/drawing/2014/main" id="{D35CCB92-8379-4BFF-91E9-4F2F9151D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Overview</a:t>
            </a:r>
          </a:p>
        </p:txBody>
      </p:sp>
      <p:sp>
        <p:nvSpPr>
          <p:cNvPr id="8" name="Text Placeholder 7" descr="" title="">
            <a:extLst>
              <a:ext uri="{FF2B5EF4-FFF2-40B4-BE49-F238E27FC236}">
                <a16:creationId xmlns:a16="http://schemas.microsoft.com/office/drawing/2014/main" id="{C71A8BC5-86E1-4108-830A-9518577ACF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6797" y="1378216"/>
            <a:ext cx="11865203" cy="5043803"/>
          </a:xfrm>
        </p:spPr>
        <p:txBody>
          <a:bodyPr/>
          <a:lstStyle/>
          <a:p>
            <a:r>
              <a:rPr lang="en-CA" dirty="0"/>
              <a:t>Traditionally companies looking to raise funds pursue a series of capital raises to fund operations with the goal of a crossover round leading to an IPO</a:t>
            </a:r>
          </a:p>
          <a:p>
            <a:r>
              <a:rPr lang="en-CA" dirty="0"/>
              <a:t>SPACs may offer a company the opportunity to access more funds quicker through the cash available in the SPAC and a PIPE</a:t>
            </a:r>
          </a:p>
          <a:p>
            <a:r>
              <a:rPr lang="en-CA" sz="2000" dirty="0"/>
              <a:t>Advantages of a SPAC deal –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800" dirty="0"/>
              <a:t>Combines a crossover round financing with an IPO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800" dirty="0"/>
              <a:t>May de-risk the valuation of the business as the valuation is determined by the SPAC (risk of a down round between the crossover and IPO)</a:t>
            </a:r>
          </a:p>
          <a:p>
            <a:r>
              <a:rPr lang="en-CA" sz="2000" dirty="0"/>
              <a:t>Considerations of a SPAC deal –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800" dirty="0"/>
              <a:t>Your company becomes a public company much sooner than with a traditional crossover round and IPO and certain relief/exemptions for IPO company’s are not provided (i.e. earlier compliance with Sarbanes Oxley (“SOX”)).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800" dirty="0"/>
              <a:t>In the deal, you will be dealing with your advisors and the SPACs advisors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800" dirty="0"/>
              <a:t>Fewer investors, larger institutional with no retail</a:t>
            </a:r>
          </a:p>
          <a:p>
            <a:pPr marL="457200" lvl="1" indent="0">
              <a:buNone/>
            </a:pPr>
            <a:endParaRPr lang="en-CA" sz="2000" dirty="0"/>
          </a:p>
          <a:p>
            <a:pPr marL="457200" lvl="1" indent="0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5" name="Slide Number Placeholder 4" descr="" title="">
            <a:extLst>
              <a:ext uri="{FF2B5EF4-FFF2-40B4-BE49-F238E27FC236}">
                <a16:creationId xmlns:a16="http://schemas.microsoft.com/office/drawing/2014/main" id="{7CAAC567-2372-4319-A642-C83992104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2967-3AC3-4699-B44B-0F6944A32D7B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83399828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descr="" title="">
            <a:extLst>
              <a:ext uri="{FF2B5EF4-FFF2-40B4-BE49-F238E27FC236}">
                <a16:creationId xmlns:a16="http://schemas.microsoft.com/office/drawing/2014/main" id="{D35CCB92-8379-4BFF-91E9-4F2F9151D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do you need to consider?</a:t>
            </a:r>
          </a:p>
        </p:txBody>
      </p:sp>
      <p:sp>
        <p:nvSpPr>
          <p:cNvPr id="8" name="Text Placeholder 7" descr="" title="">
            <a:extLst>
              <a:ext uri="{FF2B5EF4-FFF2-40B4-BE49-F238E27FC236}">
                <a16:creationId xmlns:a16="http://schemas.microsoft.com/office/drawing/2014/main" id="{C71A8BC5-86E1-4108-830A-9518577ACF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285" y="1388805"/>
            <a:ext cx="11865203" cy="5216890"/>
          </a:xfrm>
        </p:spPr>
        <p:txBody>
          <a:bodyPr/>
          <a:lstStyle/>
          <a:p>
            <a:r>
              <a:rPr lang="en-CA" sz="2000" dirty="0"/>
              <a:t>Quality of your finance team </a:t>
            </a:r>
          </a:p>
          <a:p>
            <a:pPr marL="1257300" lvl="1" indent="-342900"/>
            <a:r>
              <a:rPr lang="en-CA" sz="1600" dirty="0"/>
              <a:t>public company experience including the preparation of public company financial statements, MD&amp;A, press releases, accounting for the SPAC transaction, equity compensation arrangements including modifications and warrants, pro-forma financial statements, etc.</a:t>
            </a:r>
          </a:p>
          <a:p>
            <a:r>
              <a:rPr lang="en-CA" sz="2000" dirty="0"/>
              <a:t>Quality of your financial reporting systems (ERP)</a:t>
            </a:r>
          </a:p>
          <a:p>
            <a:pPr marL="1257300" lvl="1" indent="-342900"/>
            <a:r>
              <a:rPr lang="en-CA" sz="1600" dirty="0"/>
              <a:t>can you close your books on a timely basis to meet the filing deadlines</a:t>
            </a:r>
          </a:p>
          <a:p>
            <a:r>
              <a:rPr lang="en-CA" sz="2000" dirty="0"/>
              <a:t>Quality of your internal control systems </a:t>
            </a:r>
          </a:p>
          <a:p>
            <a:pPr marL="1257300" lvl="1" indent="-342900"/>
            <a:r>
              <a:rPr lang="en-CA" sz="1600" dirty="0"/>
              <a:t>you will become subject to SOX requirements earlier and will need to be SOX compliant to enable the CEO and CFO to sign the required certifications </a:t>
            </a:r>
          </a:p>
          <a:p>
            <a:r>
              <a:rPr lang="en-CA" sz="2000" dirty="0"/>
              <a:t>Quality of your governance policies</a:t>
            </a:r>
          </a:p>
          <a:p>
            <a:pPr marL="1257300" lvl="1" indent="-342900"/>
            <a:r>
              <a:rPr lang="en-CA" sz="1600" dirty="0"/>
              <a:t>Insider Training, Whistle Blower, Code of Conduct, board committee charters and other policies (e.g. HR, employee expense, SOPs, compensation, equity incentive plans)</a:t>
            </a:r>
          </a:p>
          <a:p>
            <a:r>
              <a:rPr lang="en-CA" sz="2000" dirty="0"/>
              <a:t>Quality of your advisors </a:t>
            </a:r>
          </a:p>
          <a:p>
            <a:pPr marL="1257300" lvl="1" indent="-342900"/>
            <a:r>
              <a:rPr lang="en-CA" sz="1600" dirty="0"/>
              <a:t>Accountants, lawyers, financial advisors, stock transfer agents, insurance (D&amp;O)</a:t>
            </a:r>
          </a:p>
          <a:p>
            <a:r>
              <a:rPr lang="en-CA" sz="2000" dirty="0"/>
              <a:t>Quality of your Board of Directors </a:t>
            </a:r>
          </a:p>
          <a:p>
            <a:pPr marL="1257300" lvl="1" indent="-342900"/>
            <a:r>
              <a:rPr lang="en-CA" sz="1600" dirty="0"/>
              <a:t>Consider their skill set and the NASDAQ Board Diversity Disclosure Rules (SPACs have two years to comply after completing the business combination)</a:t>
            </a:r>
          </a:p>
          <a:p>
            <a:pPr lvl="1" indent="0">
              <a:buNone/>
            </a:pPr>
            <a:endParaRPr lang="en-CA" sz="2000" dirty="0"/>
          </a:p>
          <a:p>
            <a:pPr marL="1257300" lvl="1" indent="-342900"/>
            <a:endParaRPr lang="en-CA" sz="2200" dirty="0"/>
          </a:p>
          <a:p>
            <a:pPr lvl="1" indent="0">
              <a:buNone/>
            </a:pPr>
            <a:endParaRPr lang="en-CA" dirty="0"/>
          </a:p>
          <a:p>
            <a:r>
              <a:rPr lang="en-CA" dirty="0"/>
              <a:t>	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5" name="Slide Number Placeholder 4" descr="" title="">
            <a:extLst>
              <a:ext uri="{FF2B5EF4-FFF2-40B4-BE49-F238E27FC236}">
                <a16:creationId xmlns:a16="http://schemas.microsoft.com/office/drawing/2014/main" id="{7CAAC567-2372-4319-A642-C83992104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2967-3AC3-4699-B44B-0F6944A32D7B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8330634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descr="" title="">
            <a:extLst>
              <a:ext uri="{FF2B5EF4-FFF2-40B4-BE49-F238E27FC236}">
                <a16:creationId xmlns:a16="http://schemas.microsoft.com/office/drawing/2014/main" id="{D35CCB92-8379-4BFF-91E9-4F2F9151D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Planning for success (Top 5 Tips)</a:t>
            </a:r>
          </a:p>
        </p:txBody>
      </p:sp>
      <p:sp>
        <p:nvSpPr>
          <p:cNvPr id="8" name="Text Placeholder 7" descr="" title="">
            <a:extLst>
              <a:ext uri="{FF2B5EF4-FFF2-40B4-BE49-F238E27FC236}">
                <a16:creationId xmlns:a16="http://schemas.microsoft.com/office/drawing/2014/main" id="{C71A8BC5-86E1-4108-830A-9518577ACF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285" y="1388805"/>
            <a:ext cx="11865203" cy="477346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sz="2200" dirty="0"/>
              <a:t>Plan and map timelines for all internal and external work streams and manage them weekly to achieve milestones that are controllable by engaging the core team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200" dirty="0"/>
              <a:t>Ensure any submissions to the SEC are “clean” and after the first set of comments – ensure the responses answer the SEC’s questions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200" dirty="0"/>
              <a:t>Push to review draft documents as soon as they are available and provide comments on a timely basis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200" dirty="0"/>
              <a:t>Provide periodic updates to your staff as they will want to know what is happening 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200" dirty="0"/>
              <a:t>There are a number of post close filings after the S-4 is filed and deal closes, have your counsel walk you through each required filing (Super 8-K, Form 3, Form 4, S-1, S-8, etc.) and also the timing of when they need to be filed – don’t forget the finance team is usually trying to close and report on a quarter</a:t>
            </a:r>
          </a:p>
          <a:p>
            <a:endParaRPr lang="en-CA" sz="2200" dirty="0"/>
          </a:p>
          <a:p>
            <a:pPr marL="457200" indent="-457200">
              <a:buFont typeface="+mj-lt"/>
              <a:buAutoNum type="arabicPeriod"/>
            </a:pPr>
            <a:endParaRPr lang="en-CA" sz="2200" dirty="0"/>
          </a:p>
          <a:p>
            <a:pPr marL="457200" indent="-457200">
              <a:buFont typeface="+mj-lt"/>
              <a:buAutoNum type="arabicPeriod"/>
            </a:pPr>
            <a:endParaRPr lang="en-CA" sz="2200" dirty="0"/>
          </a:p>
          <a:p>
            <a:pPr marL="457200" indent="-457200">
              <a:buFont typeface="+mj-lt"/>
              <a:buAutoNum type="arabicPeriod"/>
            </a:pPr>
            <a:endParaRPr lang="en-CA" sz="2200" dirty="0"/>
          </a:p>
          <a:p>
            <a:endParaRPr lang="en-CA" sz="2200" dirty="0"/>
          </a:p>
          <a:p>
            <a:pPr lvl="1" indent="0">
              <a:buNone/>
            </a:pPr>
            <a:endParaRPr lang="en-CA" dirty="0"/>
          </a:p>
          <a:p>
            <a:r>
              <a:rPr lang="en-CA" dirty="0"/>
              <a:t>	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5" name="Slide Number Placeholder 4" descr="" title="">
            <a:extLst>
              <a:ext uri="{FF2B5EF4-FFF2-40B4-BE49-F238E27FC236}">
                <a16:creationId xmlns:a16="http://schemas.microsoft.com/office/drawing/2014/main" id="{7CAAC567-2372-4319-A642-C83992104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2967-3AC3-4699-B44B-0F6944A32D7B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672619"/>
      </p:ext>
    </p:extLst>
  </p:cSld>
  <p:clrMapOvr>
    <a:masterClrMapping/>
  </p:clrMapOvr>
</p:sld>
</file>

<file path=ppt/theme/theme1.xml><?xml version="1.0" encoding="utf-8"?>
<a:theme xmlns:thm15="http://schemas.microsoft.com/office/thememl/2012/main" xmlns:a="http://schemas.openxmlformats.org/drawingml/2006/main" name="Office Theme">
  <a:themeElements>
    <a:clrScheme name="POINT Biopharma">
      <a:dk1>
        <a:srgbClr val="083B52"/>
      </a:dk1>
      <a:lt1>
        <a:sysClr val="window" lastClr="FFFFFF"/>
      </a:lt1>
      <a:dk2>
        <a:srgbClr val="772C7E"/>
      </a:dk2>
      <a:lt2>
        <a:srgbClr val="FFFFFF"/>
      </a:lt2>
      <a:accent1>
        <a:srgbClr val="61DDB3"/>
      </a:accent1>
      <a:accent2>
        <a:srgbClr val="F05132"/>
      </a:accent2>
      <a:accent3>
        <a:srgbClr val="083B52"/>
      </a:accent3>
      <a:accent4>
        <a:srgbClr val="772C7E"/>
      </a:accent4>
      <a:accent5>
        <a:srgbClr val="6B8997"/>
      </a:accent5>
      <a:accent6>
        <a:srgbClr val="CED8DC"/>
      </a:accent6>
      <a:hlink>
        <a:srgbClr val="F05132"/>
      </a:hlink>
      <a:folHlink>
        <a:srgbClr val="772C7E"/>
      </a:folHlink>
    </a:clrScheme>
    <a:fontScheme name="Adrianna">
      <a:majorFont>
        <a:latin typeface="Adrianna"/>
        <a:ea typeface=""/>
        <a:cs typeface=""/>
      </a:majorFont>
      <a:minorFont>
        <a:latin typeface="Adrian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/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terms:created xsi:type="dcterms:W3CDTF">1900-01-01T06:00:00.0000000Z</dcterms:created>
  <dcterms:modified xsi:type="dcterms:W3CDTF">2021-09-16T15:46:35.0000000Z</dcterms:modified>
</coreProperties>
</file>

<file path=docProps/custom.xml><?xml version="1.0" encoding="utf-8"?>
<op:Properties xmlns:vt="http://schemas.openxmlformats.org/officeDocument/2006/docPropsVTypes" xmlns:op="http://schemas.openxmlformats.org/officeDocument/2006/custom-properties"/>
</file>